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5" r:id="rId1"/>
  </p:sldMasterIdLst>
  <p:sldIdLst>
    <p:sldId id="267" r:id="rId2"/>
    <p:sldId id="282" r:id="rId3"/>
    <p:sldId id="268" r:id="rId4"/>
    <p:sldId id="277" r:id="rId5"/>
    <p:sldId id="284" r:id="rId6"/>
    <p:sldId id="286" r:id="rId7"/>
    <p:sldId id="288" r:id="rId8"/>
    <p:sldId id="287" r:id="rId9"/>
    <p:sldId id="289" r:id="rId10"/>
    <p:sldId id="278" r:id="rId11"/>
    <p:sldId id="269" r:id="rId12"/>
    <p:sldId id="270" r:id="rId13"/>
    <p:sldId id="271" r:id="rId14"/>
    <p:sldId id="272" r:id="rId15"/>
    <p:sldId id="279" r:id="rId16"/>
    <p:sldId id="276" r:id="rId17"/>
    <p:sldId id="273" r:id="rId18"/>
    <p:sldId id="274" r:id="rId19"/>
    <p:sldId id="275" r:id="rId20"/>
    <p:sldId id="280" r:id="rId21"/>
    <p:sldId id="285" r:id="rId22"/>
    <p:sldId id="281" r:id="rId23"/>
    <p:sldId id="283" r:id="rId2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Arial Narrow" panose="020B0606020202030204" pitchFamily="34" charset="0"/>
      <p:regular r:id="rId29"/>
      <p:bold r:id="rId30"/>
      <p:italic r:id="rId31"/>
      <p:boldItalic r:id="rId32"/>
    </p:embeddedFont>
    <p:embeddedFont>
      <p:font typeface="Arial Black" panose="020B0A04020102020204" pitchFamily="34" charset="0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06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:\Documents and Settings\klantz\My Documents\My Pictures\PictureProject\Oregon 2012\KDL_5891.JPG"/>
          <p:cNvPicPr/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ectangle 7"/>
          <p:cNvSpPr/>
          <p:nvPr userDrawn="1"/>
        </p:nvSpPr>
        <p:spPr>
          <a:xfrm>
            <a:off x="1047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 descr="C:\Documents and Settings\klantz\My Documents\My Pictures\PictureProject\Oregon 2012\KDL_5891.JPG"/>
          <p:cNvPicPr/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9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 Box 3"/>
          <p:cNvSpPr txBox="1"/>
          <p:nvPr userDrawn="1"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fld id="{FE64A2C2-AACE-4D2B-BEF7-8724032BF58B}" type="slidenum">
              <a:rPr lang="en-US" sz="1200" b="1" kern="1200" smtClean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marL="0" marR="0" algn="ctr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200" dirty="0">
              <a:effectLst/>
              <a:latin typeface="Times New Roman"/>
              <a:ea typeface="Times New Roman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47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Text Box 3"/>
          <p:cNvSpPr txBox="1"/>
          <p:nvPr userDrawn="1"/>
        </p:nvSpPr>
        <p:spPr>
          <a:xfrm>
            <a:off x="1228726" y="6538915"/>
            <a:ext cx="35718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b="1" i="1" kern="1200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effectLst/>
              <a:latin typeface="Times New Roman"/>
              <a:ea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5872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42950" indent="-28575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Calibri" panose="020F0502020204030204" pitchFamily="34" charset="0"/>
              <a:buChar char="‒"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93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23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ECF16-5F20-4D35-9B0E-EA8698B7BD6A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7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92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Calibri" panose="020F0502020204030204" pitchFamily="34" charset="0"/>
        <a:buChar char="‒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gi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qgistutorials.com/en/" TargetMode="External"/><Relationship Id="rId5" Type="http://schemas.openxmlformats.org/officeDocument/2006/relationships/hyperlink" Target="https://qgis.org/en/site/forusers/download.html" TargetMode="External"/><Relationship Id="rId4" Type="http://schemas.openxmlformats.org/officeDocument/2006/relationships/hyperlink" Target="https://github.com/rosskush/qgis_presentation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81"/>
          <a:stretch/>
        </p:blipFill>
        <p:spPr bwMode="auto">
          <a:xfrm>
            <a:off x="0" y="320"/>
            <a:ext cx="9144000" cy="685736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364977" y="947869"/>
            <a:ext cx="7696200" cy="13716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solidFill>
                  <a:prstClr val="white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Times New Roman"/>
              </a:rPr>
              <a:t>QGIS</a:t>
            </a:r>
          </a:p>
          <a:p>
            <a:pPr algn="ctr"/>
            <a:endParaRPr lang="en-US" sz="2000" b="1" dirty="0">
              <a:solidFill>
                <a:prstClr val="white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Times New Roman"/>
            </a:endParaRPr>
          </a:p>
          <a:p>
            <a:pPr algn="ctr"/>
            <a:r>
              <a:rPr lang="en-US" sz="2000" b="1" dirty="0">
                <a:solidFill>
                  <a:prstClr val="white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Times New Roman"/>
              </a:rPr>
              <a:t>A free powerful alternative to ArcMap</a:t>
            </a:r>
            <a:endParaRPr lang="en-US" sz="2000" dirty="0">
              <a:solidFill>
                <a:prstClr val="white"/>
              </a:solidFill>
              <a:latin typeface="Times New Roman"/>
              <a:ea typeface="Times New Roman"/>
            </a:endParaRPr>
          </a:p>
        </p:txBody>
      </p:sp>
      <p:sp>
        <p:nvSpPr>
          <p:cNvPr id="11" name="Text Box 3"/>
          <p:cNvSpPr txBox="1"/>
          <p:nvPr/>
        </p:nvSpPr>
        <p:spPr>
          <a:xfrm>
            <a:off x="5709621" y="4923630"/>
            <a:ext cx="3087565" cy="12954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b="1" dirty="0">
              <a:solidFill>
                <a:prstClr val="white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</a:endParaRPr>
          </a:p>
          <a:p>
            <a:pPr algn="r"/>
            <a:endParaRPr lang="en-US" sz="1200" b="1" dirty="0">
              <a:solidFill>
                <a:prstClr val="white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</a:endParaRPr>
          </a:p>
          <a:p>
            <a:pPr algn="r"/>
            <a:r>
              <a:rPr lang="en-US" sz="1200" b="1" dirty="0">
                <a:solidFill>
                  <a:prstClr val="white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May 21-22, 2018</a:t>
            </a:r>
            <a:endParaRPr lang="en-US" sz="1200" dirty="0">
              <a:solidFill>
                <a:prstClr val="white"/>
              </a:solidFill>
              <a:latin typeface="Times New Roman"/>
              <a:ea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13" y="5240361"/>
            <a:ext cx="3400050" cy="66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6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7800" y="1582340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presentation, we will perform some simple routines a GIS analyst would often perform.</a:t>
            </a:r>
          </a:p>
          <a:p>
            <a:endParaRPr lang="en-US" dirty="0"/>
          </a:p>
          <a:p>
            <a:r>
              <a:rPr lang="en-US" dirty="0"/>
              <a:t>(In this case an informal survey of people’s favorite bars in Austin TX)</a:t>
            </a:r>
          </a:p>
          <a:p>
            <a:endParaRPr lang="en-US" dirty="0"/>
          </a:p>
          <a:p>
            <a:r>
              <a:rPr lang="en-US" dirty="0"/>
              <a:t>We will: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 csv file with coordinates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the csv to QGIS and view the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a </a:t>
            </a:r>
            <a:r>
              <a:rPr lang="en-US" dirty="0" err="1"/>
              <a:t>basemap</a:t>
            </a:r>
            <a:r>
              <a:rPr lang="en-US" dirty="0"/>
              <a:t>, and label the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the map layout tool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Add Scalebar and Legend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</a:t>
            </a:r>
            <a:r>
              <a:rPr lang="en-US" dirty="0" err="1"/>
              <a:t>png</a:t>
            </a:r>
            <a:r>
              <a:rPr lang="en-US" dirty="0"/>
              <a:t> or pdf</a:t>
            </a:r>
          </a:p>
          <a:p>
            <a:pPr lvl="1"/>
            <a:r>
              <a:rPr lang="en-US" dirty="0"/>
              <a:t>		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10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5813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Input Data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2694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Delimited (csv) file with point data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11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13AAD7-E7FC-4BBC-BA75-045324938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976" y="1904714"/>
            <a:ext cx="3038821" cy="40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801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36113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csv or delimited text files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12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5" y="1979909"/>
            <a:ext cx="8917683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655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a </a:t>
            </a:r>
            <a:r>
              <a:rPr lang="en-US" sz="2400" dirty="0" err="1"/>
              <a:t>Basemap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13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6" y="1979909"/>
            <a:ext cx="8917681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94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Labels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14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06" y="1979909"/>
            <a:ext cx="8917681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074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 the map layout tool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15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56" y="1979909"/>
            <a:ext cx="7842643" cy="435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17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Example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Map Layout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101662"/>
            <a:ext cx="708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Map Layout feature you can: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legend(s)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scalebar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title and 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map to image or pdf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16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3435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Background, Scale Bar and Legend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17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56" y="1979909"/>
            <a:ext cx="7842643" cy="435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10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Adjust Legend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18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55" y="1979909"/>
            <a:ext cx="7842645" cy="435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082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From here we can export to a pdf or </a:t>
            </a:r>
            <a:r>
              <a:rPr lang="en-US" sz="2400" dirty="0" err="1"/>
              <a:t>png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19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1355" y="1979909"/>
            <a:ext cx="7842645" cy="4351336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1D31CCE-65D4-410C-89EB-979521CD2E35}"/>
              </a:ext>
            </a:extLst>
          </p:cNvPr>
          <p:cNvSpPr/>
          <p:nvPr/>
        </p:nvSpPr>
        <p:spPr>
          <a:xfrm>
            <a:off x="2677687" y="2114089"/>
            <a:ext cx="209725" cy="2852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C95EDAD-3963-4AD3-AF2D-649EA3C59A26}"/>
              </a:ext>
            </a:extLst>
          </p:cNvPr>
          <p:cNvSpPr/>
          <p:nvPr/>
        </p:nvSpPr>
        <p:spPr>
          <a:xfrm>
            <a:off x="3010872" y="2126530"/>
            <a:ext cx="209725" cy="2852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90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Quantum Geographical Information Systems (QGIS)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0"/>
            <a:ext cx="7086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Released in 2009, QGIS is still a relativity new software with a promising longevity. Users from all over the world are attracted to the clean interface and fast processing speeds.</a:t>
            </a:r>
          </a:p>
          <a:p>
            <a:endParaRPr lang="en-US" dirty="0"/>
          </a:p>
          <a:p>
            <a:r>
              <a:rPr lang="en-US" dirty="0"/>
              <a:t>The most appetizing feature about QGIS is the that this software is open source, which makes it </a:t>
            </a:r>
            <a:r>
              <a:rPr lang="en-US" b="1" dirty="0"/>
              <a:t>free</a:t>
            </a:r>
            <a:r>
              <a:rPr lang="en-US" dirty="0"/>
              <a:t> for anyone to download.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44317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My History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7405" y="1536174"/>
            <a:ext cx="70866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INTERA has been using QGIS lightly for several years, but has been moving towards increased use to reduce licensing burden while maintaining productivity.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Many scientists/engineers do not use Windows computers and QGIS has provided the way to continue the development of GIS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personally started using QGIS because it would be hard to obtain a license while my coworkers were using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20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94772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In Closing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46663" y="1787641"/>
            <a:ext cx="7086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QGIS provides a free alternative to ArcMap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QGIS is capable of performing many GIS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 interface is easily learnable by those familiar with ArcMap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Potential tradeoff: there is nobody from whom you can purchase support; however, there are many online resources.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21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4430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Resources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22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D041DD80-A29A-4594-A509-298F08E3F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405" y="1166018"/>
            <a:ext cx="8229600" cy="4525963"/>
          </a:xfrm>
        </p:spPr>
        <p:txBody>
          <a:bodyPr>
            <a:normAutofit/>
          </a:bodyPr>
          <a:lstStyle/>
          <a:p>
            <a:r>
              <a:rPr lang="en-US" sz="2400" dirty="0"/>
              <a:t>INTERA</a:t>
            </a:r>
          </a:p>
          <a:p>
            <a:pPr lvl="1"/>
            <a:r>
              <a:rPr lang="en-US" sz="2000" dirty="0"/>
              <a:t>Ross </a:t>
            </a:r>
            <a:r>
              <a:rPr lang="en-US" sz="2000" dirty="0" err="1"/>
              <a:t>Kushnereit</a:t>
            </a:r>
            <a:endParaRPr lang="en-US" sz="2000" dirty="0"/>
          </a:p>
          <a:p>
            <a:pPr lvl="2"/>
            <a:r>
              <a:rPr lang="en-US" sz="1800" dirty="0"/>
              <a:t>rkushnereit@intera.com</a:t>
            </a:r>
          </a:p>
          <a:p>
            <a:pPr lvl="2"/>
            <a:r>
              <a:rPr lang="en-US" sz="1800" dirty="0"/>
              <a:t>512-425-2012</a:t>
            </a:r>
          </a:p>
          <a:p>
            <a:pPr lvl="1"/>
            <a:r>
              <a:rPr lang="en-US" sz="2000" dirty="0"/>
              <a:t>Link to this presentation</a:t>
            </a:r>
          </a:p>
          <a:p>
            <a:pPr lvl="2"/>
            <a:r>
              <a:rPr lang="en-US" sz="1800" dirty="0">
                <a:hlinkClick r:id="rId4"/>
              </a:rPr>
              <a:t>https://github.com/rosskush/qgis_presentation</a:t>
            </a:r>
            <a:endParaRPr lang="en-US" sz="1800" dirty="0"/>
          </a:p>
          <a:p>
            <a:r>
              <a:rPr lang="en-US" sz="2400" dirty="0"/>
              <a:t>QGIS</a:t>
            </a:r>
          </a:p>
          <a:p>
            <a:pPr lvl="1"/>
            <a:r>
              <a:rPr lang="en-US" sz="2000" dirty="0"/>
              <a:t>Link to download: </a:t>
            </a:r>
            <a:r>
              <a:rPr lang="en-US" sz="2000" dirty="0">
                <a:hlinkClick r:id="rId5"/>
              </a:rPr>
              <a:t>https://qgis.org/en/site/forusers/download.html</a:t>
            </a:r>
            <a:endParaRPr lang="en-US" sz="2000" dirty="0"/>
          </a:p>
          <a:p>
            <a:pPr lvl="1"/>
            <a:r>
              <a:rPr lang="en-US" sz="2000" dirty="0"/>
              <a:t>Tutorials: </a:t>
            </a:r>
            <a:r>
              <a:rPr lang="en-US" sz="2000" dirty="0">
                <a:hlinkClick r:id="rId6"/>
              </a:rPr>
              <a:t>https://www.qgistutorials.com/en/</a:t>
            </a:r>
            <a:endParaRPr lang="en-US" sz="2000" dirty="0"/>
          </a:p>
          <a:p>
            <a:pPr lvl="1"/>
            <a:r>
              <a:rPr lang="en-US" sz="2000" dirty="0"/>
              <a:t>Also lots of good tutorials on </a:t>
            </a:r>
            <a:r>
              <a:rPr lang="en-US" sz="2000" b="1" dirty="0" err="1"/>
              <a:t>youtube</a:t>
            </a:r>
            <a:r>
              <a:rPr lang="en-US" sz="2000" dirty="0"/>
              <a:t>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2331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QGIS: Download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23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ABFE16-AC9A-45E7-8125-929ACEBE3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0379" y="1317419"/>
            <a:ext cx="7396599" cy="422316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A61B48F-5009-422B-8C66-22CBBCAEE023}"/>
              </a:ext>
            </a:extLst>
          </p:cNvPr>
          <p:cNvSpPr/>
          <p:nvPr/>
        </p:nvSpPr>
        <p:spPr>
          <a:xfrm>
            <a:off x="4633519" y="5134062"/>
            <a:ext cx="2676089" cy="6375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06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Quantum Geographical Information Systems (QGIS)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2590801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 that can be done in ArcMap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Reading tabular data, such as wells locations based on </a:t>
            </a:r>
            <a:r>
              <a:rPr lang="en-US" dirty="0" err="1"/>
              <a:t>lat</a:t>
            </a:r>
            <a:r>
              <a:rPr lang="en-US" dirty="0"/>
              <a:t>/long.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Making maps.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Georeferencing images.</a:t>
            </a:r>
          </a:p>
          <a:p>
            <a:endParaRPr lang="en-US" dirty="0"/>
          </a:p>
          <a:p>
            <a:r>
              <a:rPr lang="en-US" dirty="0"/>
              <a:t>More complex GIS tasks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Interpolation.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Projecting data.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Geoprocessing, e.g. calculating the area of a shapefile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3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3111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1485822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 Source vs Closed source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77592" y="2189149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source means that the software is not proprietary, is free and anybody can use the software and modify if desired.</a:t>
            </a:r>
          </a:p>
          <a:p>
            <a:endParaRPr lang="en-US" dirty="0"/>
          </a:p>
          <a:p>
            <a:r>
              <a:rPr lang="en-US" dirty="0"/>
              <a:t>Examples of other open source projects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Linux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Even Google assistant (Google home)</a:t>
            </a:r>
          </a:p>
          <a:p>
            <a:pPr lvl="1"/>
            <a:endParaRPr lang="en-US" dirty="0"/>
          </a:p>
          <a:p>
            <a:r>
              <a:rPr lang="en-US" dirty="0"/>
              <a:t>Examples of closed source projects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Anything developed by Microsoft (such as MS office)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ESRI products like ArcMap and </a:t>
            </a:r>
            <a:r>
              <a:rPr lang="en-US" dirty="0" err="1"/>
              <a:t>Arcpy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Adobe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Pretty much any software you would have to pay for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4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9388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9200" y="1693832"/>
            <a:ext cx="7086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QGIS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Supports more file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Free plugins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Faster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Cross platform (Windows, Apple, Linux)</a:t>
            </a:r>
          </a:p>
          <a:p>
            <a:endParaRPr lang="en-US" sz="2000" dirty="0"/>
          </a:p>
          <a:p>
            <a:r>
              <a:rPr lang="en-US" sz="2000" dirty="0"/>
              <a:t>ArcMap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Only supports a few files like shapefiles and geodatabases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Pay to use more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Built on older versions so processing is slower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Only available on Windows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5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1903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 (Data View)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6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374B01B-C5E5-482B-B704-E60D35943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45356"/>
            <a:ext cx="9144000" cy="49672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DE52EB-EC80-4CA8-BBCD-A222B7CB52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54881"/>
            <a:ext cx="9144000" cy="494823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F88135-9930-46D3-A461-A7334AF1E3B5}"/>
              </a:ext>
            </a:extLst>
          </p:cNvPr>
          <p:cNvSpPr/>
          <p:nvPr/>
        </p:nvSpPr>
        <p:spPr>
          <a:xfrm>
            <a:off x="926438" y="5568910"/>
            <a:ext cx="1611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QGIS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E05690-5F06-4EC7-971E-4ABE03D8405A}"/>
              </a:ext>
            </a:extLst>
          </p:cNvPr>
          <p:cNvSpPr/>
          <p:nvPr/>
        </p:nvSpPr>
        <p:spPr>
          <a:xfrm>
            <a:off x="5929030" y="5623329"/>
            <a:ext cx="2397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ArcMap</a:t>
            </a:r>
          </a:p>
        </p:txBody>
      </p:sp>
    </p:spTree>
    <p:extLst>
      <p:ext uri="{BB962C8B-B14F-4D97-AF65-F5344CB8AC3E}">
        <p14:creationId xmlns:p14="http://schemas.microsoft.com/office/powerpoint/2010/main" val="3864799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 (Data View)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7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F88135-9930-46D3-A461-A7334AF1E3B5}"/>
              </a:ext>
            </a:extLst>
          </p:cNvPr>
          <p:cNvSpPr/>
          <p:nvPr/>
        </p:nvSpPr>
        <p:spPr>
          <a:xfrm>
            <a:off x="926438" y="5568910"/>
            <a:ext cx="1611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QGIS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E05690-5F06-4EC7-971E-4ABE03D8405A}"/>
              </a:ext>
            </a:extLst>
          </p:cNvPr>
          <p:cNvSpPr/>
          <p:nvPr/>
        </p:nvSpPr>
        <p:spPr>
          <a:xfrm>
            <a:off x="5929030" y="5623329"/>
            <a:ext cx="2397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47EDAF-74C5-4E58-B452-E7342BA8CA58}"/>
              </a:ext>
            </a:extLst>
          </p:cNvPr>
          <p:cNvSpPr txBox="1"/>
          <p:nvPr/>
        </p:nvSpPr>
        <p:spPr>
          <a:xfrm>
            <a:off x="1143000" y="1731113"/>
            <a:ext cx="7086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Both QGIS and ArcMap’s data view windows allow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Adding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Adding </a:t>
            </a:r>
            <a:r>
              <a:rPr lang="en-US" sz="2000" dirty="0" err="1"/>
              <a:t>basemaps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Showing layers (turn on/off)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Display area</a:t>
            </a:r>
          </a:p>
        </p:txBody>
      </p:sp>
    </p:spTree>
    <p:extLst>
      <p:ext uri="{BB962C8B-B14F-4D97-AF65-F5344CB8AC3E}">
        <p14:creationId xmlns:p14="http://schemas.microsoft.com/office/powerpoint/2010/main" val="282273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 (Layout View)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8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DE52EB-EC80-4CA8-BBCD-A222B7CB52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1203100"/>
            <a:ext cx="3499181" cy="494823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F88135-9930-46D3-A461-A7334AF1E3B5}"/>
              </a:ext>
            </a:extLst>
          </p:cNvPr>
          <p:cNvSpPr/>
          <p:nvPr/>
        </p:nvSpPr>
        <p:spPr>
          <a:xfrm>
            <a:off x="926438" y="5568910"/>
            <a:ext cx="1611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QGIS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E05690-5F06-4EC7-971E-4ABE03D8405A}"/>
              </a:ext>
            </a:extLst>
          </p:cNvPr>
          <p:cNvSpPr/>
          <p:nvPr/>
        </p:nvSpPr>
        <p:spPr>
          <a:xfrm>
            <a:off x="5929030" y="5623329"/>
            <a:ext cx="2397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ArcMap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1E2F3A9-D7B9-481E-B1D4-023181EC8A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248" y="1038024"/>
            <a:ext cx="3499181" cy="452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939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47405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1143000" y="76202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 vs ArcMap (Layout View)</a:t>
            </a:r>
            <a:endParaRPr lang="en-US" sz="1400" dirty="0">
              <a:latin typeface="Times New Roman"/>
              <a:ea typeface="Times New Roman"/>
            </a:endParaRP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2" y="320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8726978" y="6373370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8732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9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47405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5334002" y="6527543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5F88135-9930-46D3-A461-A7334AF1E3B5}"/>
              </a:ext>
            </a:extLst>
          </p:cNvPr>
          <p:cNvSpPr/>
          <p:nvPr/>
        </p:nvSpPr>
        <p:spPr>
          <a:xfrm>
            <a:off x="926438" y="5568910"/>
            <a:ext cx="16113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QGIS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E05690-5F06-4EC7-971E-4ABE03D8405A}"/>
              </a:ext>
            </a:extLst>
          </p:cNvPr>
          <p:cNvSpPr/>
          <p:nvPr/>
        </p:nvSpPr>
        <p:spPr>
          <a:xfrm>
            <a:off x="5929030" y="5623329"/>
            <a:ext cx="2397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ArcMap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47EDAF-74C5-4E58-B452-E7342BA8CA58}"/>
              </a:ext>
            </a:extLst>
          </p:cNvPr>
          <p:cNvSpPr txBox="1"/>
          <p:nvPr/>
        </p:nvSpPr>
        <p:spPr>
          <a:xfrm>
            <a:off x="1143000" y="1785532"/>
            <a:ext cx="7086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Both QGIS and ArcMap’s layout view windows allow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Adding titles and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Adding legends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Scalebars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Importing images such as North Arrows</a:t>
            </a:r>
          </a:p>
        </p:txBody>
      </p:sp>
    </p:spTree>
    <p:extLst>
      <p:ext uri="{BB962C8B-B14F-4D97-AF65-F5344CB8AC3E}">
        <p14:creationId xmlns:p14="http://schemas.microsoft.com/office/powerpoint/2010/main" val="195492658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</TotalTime>
  <Words>1154</Words>
  <Application>Microsoft Office PowerPoint</Application>
  <PresentationFormat>On-screen Show (4:3)</PresentationFormat>
  <Paragraphs>265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Calibri</vt:lpstr>
      <vt:lpstr>Arial Narrow</vt:lpstr>
      <vt:lpstr>Arial</vt:lpstr>
      <vt:lpstr>Times New Roman</vt:lpstr>
      <vt:lpstr>Wingdings</vt:lpstr>
      <vt:lpstr>Arial Black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QGIS</dc:title>
  <dc:creator>Ross Kushnereit</dc:creator>
  <cp:lastModifiedBy>Ross Kushnereit</cp:lastModifiedBy>
  <cp:revision>37</cp:revision>
  <dcterms:created xsi:type="dcterms:W3CDTF">2018-05-11T13:26:19Z</dcterms:created>
  <dcterms:modified xsi:type="dcterms:W3CDTF">2018-05-21T13:19:40Z</dcterms:modified>
</cp:coreProperties>
</file>

<file path=docProps/thumbnail.jpeg>
</file>